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Josefin Sans" charset="1" panose="00000500000000000000"/>
      <p:regular r:id="rId7"/>
    </p:embeddedFont>
    <p:embeddedFont>
      <p:font typeface="Josefin Sans Semi-Bold" charset="1" panose="00000700000000000000"/>
      <p:regular r:id="rId8"/>
    </p:embeddedFont>
    <p:embeddedFont>
      <p:font typeface="Lato Bold" charset="1" panose="020F0502020204030203"/>
      <p:regular r:id="rId9"/>
    </p:embeddedFont>
    <p:embeddedFont>
      <p:font typeface="Lato Light" charset="1" panose="020F0502020204030203"/>
      <p:regular r:id="rId10"/>
    </p:embeddedFont>
    <p:embeddedFont>
      <p:font typeface="Lato" charset="1" panose="020F0502020204030203"/>
      <p:regular r:id="rId11"/>
    </p:embeddedFont>
    <p:embeddedFont>
      <p:font typeface="Poppins Light" charset="1" panose="000004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434473" y="3563824"/>
            <a:ext cx="2017992" cy="0"/>
          </a:xfrm>
          <a:prstGeom prst="line">
            <a:avLst/>
          </a:prstGeom>
          <a:ln cap="flat" w="19050">
            <a:solidFill>
              <a:srgbClr val="E1C3D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62115" y="473731"/>
            <a:ext cx="1312459" cy="795541"/>
          </a:xfrm>
          <a:custGeom>
            <a:avLst/>
            <a:gdLst/>
            <a:ahLst/>
            <a:cxnLst/>
            <a:rect r="r" b="b" t="t" l="l"/>
            <a:pathLst>
              <a:path h="795541" w="1312459">
                <a:moveTo>
                  <a:pt x="0" y="0"/>
                </a:moveTo>
                <a:lnTo>
                  <a:pt x="1312458" y="0"/>
                </a:lnTo>
                <a:lnTo>
                  <a:pt x="1312458" y="795541"/>
                </a:lnTo>
                <a:lnTo>
                  <a:pt x="0" y="79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27811" y="553550"/>
            <a:ext cx="4065213" cy="772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225"/>
              </a:lnSpc>
              <a:spcBef>
                <a:spcPct val="0"/>
              </a:spcBef>
            </a:pPr>
            <a:r>
              <a:rPr lang="en-US" sz="4446">
                <a:solidFill>
                  <a:srgbClr val="171E1C"/>
                </a:solidFill>
                <a:latin typeface="Josefin Sans"/>
                <a:ea typeface="Josefin Sans"/>
                <a:cs typeface="Josefin Sans"/>
                <a:sym typeface="Josefin Sans"/>
              </a:rPr>
              <a:t>YVETTE SUNG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93379" y="2032542"/>
            <a:ext cx="2269144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b="true" sz="1399" spc="51">
                <a:solidFill>
                  <a:srgbClr val="171E1C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WORK EXPERIENCE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9733" y="3811474"/>
            <a:ext cx="155162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b="true" sz="1399" spc="51">
                <a:solidFill>
                  <a:srgbClr val="171E1C"/>
                </a:solidFill>
                <a:latin typeface="Lato Bold"/>
                <a:ea typeface="Lato Bold"/>
                <a:cs typeface="Lato Bold"/>
                <a:sym typeface="Lato Bold"/>
              </a:rPr>
              <a:t>SKILLS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5970" y="6226256"/>
            <a:ext cx="155162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b="true" sz="1399" spc="51">
                <a:solidFill>
                  <a:srgbClr val="171E1C"/>
                </a:solidFill>
                <a:latin typeface="Lato Bold"/>
                <a:ea typeface="Lato Bold"/>
                <a:cs typeface="Lato Bold"/>
                <a:sym typeface="Lato Bold"/>
              </a:rPr>
              <a:t>LANGUAGE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4473" y="7270385"/>
            <a:ext cx="155162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spc="51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AWARDS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52939" y="1297682"/>
            <a:ext cx="4369796" cy="206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3"/>
              </a:lnSpc>
              <a:spcBef>
                <a:spcPct val="0"/>
              </a:spcBef>
            </a:pPr>
            <a:r>
              <a:rPr lang="en-US" sz="1231">
                <a:solidFill>
                  <a:srgbClr val="D50E72"/>
                </a:solidFill>
                <a:latin typeface="Josefin Sans"/>
                <a:ea typeface="Josefin Sans"/>
                <a:cs typeface="Josefin Sans"/>
                <a:sym typeface="Josefin Sans"/>
              </a:rPr>
              <a:t>Character || Visual Development || Illustration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4473" y="2829482"/>
            <a:ext cx="2389326" cy="173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98"/>
              </a:lnSpc>
            </a:pPr>
            <a:r>
              <a:rPr lang="en-US" sz="1012" spc="30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ARTCENTER COLLEGE OF DESIGN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2917" y="2610407"/>
            <a:ext cx="1574739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b="true" sz="1399" spc="51">
                <a:solidFill>
                  <a:srgbClr val="171E1C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EDUCATION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4473" y="3026751"/>
            <a:ext cx="988661" cy="156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40"/>
              </a:lnSpc>
              <a:spcBef>
                <a:spcPct val="0"/>
              </a:spcBef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2022 - 2026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4473" y="3207138"/>
            <a:ext cx="1223912" cy="156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0"/>
              </a:lnSpc>
              <a:spcBef>
                <a:spcPct val="0"/>
              </a:spcBef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Pasadena, 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9279" y="3971733"/>
            <a:ext cx="3023111" cy="15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2"/>
              </a:lnSpc>
            </a:pPr>
            <a:r>
              <a:rPr lang="en-US" sz="916" spc="-2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STUDENT SHORT FILM  “MAHIKA MUSIKA”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15469" y="3962208"/>
            <a:ext cx="1559195" cy="158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59"/>
              </a:lnSpc>
            </a:pPr>
            <a:r>
              <a:rPr lang="en-US" sz="899" spc="42">
                <a:solidFill>
                  <a:srgbClr val="171E1C"/>
                </a:solidFill>
                <a:latin typeface="Lato"/>
                <a:ea typeface="Lato"/>
                <a:cs typeface="Lato"/>
                <a:sym typeface="Lato"/>
              </a:rPr>
              <a:t>September 2025 - Present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9279" y="3757496"/>
            <a:ext cx="1617116" cy="18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119">
                <a:solidFill>
                  <a:srgbClr val="E50E75"/>
                </a:solidFill>
                <a:latin typeface="Lato"/>
                <a:ea typeface="Lato"/>
                <a:cs typeface="Lato"/>
                <a:sym typeface="Lato"/>
              </a:rPr>
              <a:t>CHARACTER DESIGN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10457" y="4205638"/>
            <a:ext cx="4166608" cy="1290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04673" indent="-102337" lvl="1">
              <a:lnSpc>
                <a:spcPts val="1327"/>
              </a:lnSpc>
              <a:buFont typeface="Arial"/>
              <a:buChar char="•"/>
            </a:pP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Created </a:t>
            </a:r>
            <a:r>
              <a:rPr lang="en-US" b="true" sz="94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2 character turnarounds </a:t>
            </a: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and </a:t>
            </a:r>
            <a:r>
              <a:rPr lang="en-US" b="true" sz="94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1 expression sheet </a:t>
            </a: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per asset for production use</a:t>
            </a:r>
          </a:p>
          <a:p>
            <a:pPr algn="l" marL="204673" indent="-102337" lvl="1">
              <a:lnSpc>
                <a:spcPts val="1327"/>
              </a:lnSpc>
              <a:buFont typeface="Arial"/>
              <a:buChar char="•"/>
            </a:pP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Iterated designs through </a:t>
            </a:r>
            <a:r>
              <a:rPr lang="en-US" b="true" sz="94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multiple revision cycles</a:t>
            </a: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based on director and lead feedback</a:t>
            </a:r>
          </a:p>
          <a:p>
            <a:pPr algn="l" marL="204673" indent="-102337" lvl="1">
              <a:lnSpc>
                <a:spcPts val="1327"/>
              </a:lnSpc>
              <a:buFont typeface="Arial"/>
              <a:buChar char="•"/>
            </a:pP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Collaborated with team and presented work in </a:t>
            </a:r>
            <a:r>
              <a:rPr lang="en-US" b="true" sz="94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weekly critiques,</a:t>
            </a: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refining designs for clarity and consistency</a:t>
            </a:r>
          </a:p>
          <a:p>
            <a:pPr algn="l" marL="204673" indent="-102337" lvl="1">
              <a:lnSpc>
                <a:spcPts val="1327"/>
              </a:lnSpc>
              <a:buFont typeface="Arial"/>
              <a:buChar char="•"/>
            </a:pP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Delivered </a:t>
            </a:r>
            <a:r>
              <a:rPr lang="en-US" b="true" sz="94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clean, flat-colored assets </a:t>
            </a:r>
            <a:r>
              <a:rPr lang="en-US" sz="94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on time within a fast-paced pipeline</a:t>
            </a:r>
          </a:p>
          <a:p>
            <a:pPr algn="l">
              <a:lnSpc>
                <a:spcPts val="1327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6225837" y="2534128"/>
            <a:ext cx="1148828" cy="158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"/>
              </a:lnSpc>
            </a:pPr>
            <a:r>
              <a:rPr lang="en-US" sz="899" spc="42">
                <a:solidFill>
                  <a:srgbClr val="171E1C"/>
                </a:solidFill>
                <a:latin typeface="Lato"/>
                <a:ea typeface="Lato"/>
                <a:cs typeface="Lato"/>
                <a:sym typeface="Lato"/>
              </a:rPr>
              <a:t>August </a:t>
            </a:r>
            <a:r>
              <a:rPr lang="en-US" sz="899" spc="42">
                <a:solidFill>
                  <a:srgbClr val="171E1C"/>
                </a:solidFill>
                <a:latin typeface="Lato"/>
                <a:ea typeface="Lato"/>
                <a:cs typeface="Lato"/>
                <a:sym typeface="Lato"/>
              </a:rPr>
              <a:t>2024 - 2025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129279" y="2535649"/>
            <a:ext cx="2808306" cy="15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960" spc="-2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ART TUTOR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29279" y="2327491"/>
            <a:ext cx="1761808" cy="18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119">
                <a:solidFill>
                  <a:srgbClr val="E50E75"/>
                </a:solidFill>
                <a:latin typeface="Lato"/>
                <a:ea typeface="Lato"/>
                <a:cs typeface="Lato"/>
                <a:sym typeface="Lato"/>
              </a:rPr>
              <a:t>PRIVATE INSTRUCTOR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93379" y="2619832"/>
            <a:ext cx="4200764" cy="1109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</a:p>
          <a:p>
            <a:pPr algn="l" marL="204671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Taught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foundational drawing, anatomy, </a:t>
            </a: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and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construction in 2-hour sessions, twice weekly</a:t>
            </a:r>
          </a:p>
          <a:p>
            <a:pPr algn="l" marL="204671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Developed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custom lesson plans and exercises </a:t>
            </a: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tailored to individual student needs</a:t>
            </a:r>
          </a:p>
          <a:p>
            <a:pPr algn="l" marL="204671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Provided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clear, actionable feedback</a:t>
            </a: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to improve technical and creative skills</a:t>
            </a:r>
          </a:p>
          <a:p>
            <a:pPr algn="l">
              <a:lnSpc>
                <a:spcPts val="1327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434473" y="4030549"/>
            <a:ext cx="2389326" cy="167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50"/>
              </a:lnSpc>
            </a:pPr>
            <a:r>
              <a:rPr lang="en-US" sz="912" spc="27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SOFTWARES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34473" y="4263234"/>
            <a:ext cx="2109918" cy="480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0"/>
              </a:lnSpc>
              <a:spcBef>
                <a:spcPct val="0"/>
              </a:spcBef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Photoshop, Indesign, Illustrator, After Effects, SketchUP, Procreate, Blender, Maya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34473" y="4953294"/>
            <a:ext cx="155162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b="true" sz="1399" spc="51">
                <a:solidFill>
                  <a:srgbClr val="171E1C"/>
                </a:solidFill>
                <a:latin typeface="Lato Bold"/>
                <a:ea typeface="Lato Bold"/>
                <a:cs typeface="Lato Bold"/>
                <a:sym typeface="Lato Bold"/>
              </a:rPr>
              <a:t>CREATIVE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25970" y="5243582"/>
            <a:ext cx="1373029" cy="804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0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Visual Development</a:t>
            </a:r>
          </a:p>
          <a:p>
            <a:pPr algn="l">
              <a:lnSpc>
                <a:spcPts val="1340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Character Design</a:t>
            </a:r>
          </a:p>
          <a:p>
            <a:pPr algn="l">
              <a:lnSpc>
                <a:spcPts val="1340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Environment Design</a:t>
            </a:r>
          </a:p>
          <a:p>
            <a:pPr algn="l">
              <a:lnSpc>
                <a:spcPts val="1340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Concept Art</a:t>
            </a:r>
          </a:p>
          <a:p>
            <a:pPr algn="l">
              <a:lnSpc>
                <a:spcPts val="1340"/>
              </a:lnSpc>
              <a:spcBef>
                <a:spcPct val="0"/>
              </a:spcBef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Graphic Design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34473" y="6501816"/>
            <a:ext cx="1373029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2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English (Native)</a:t>
            </a:r>
          </a:p>
          <a:p>
            <a:pPr algn="l">
              <a:lnSpc>
                <a:spcPts val="1522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Korean (Native)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37585" y="5725417"/>
            <a:ext cx="1534236" cy="158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"/>
              </a:lnSpc>
            </a:pPr>
            <a:r>
              <a:rPr lang="en-US" sz="899" spc="42">
                <a:solidFill>
                  <a:srgbClr val="171E1C"/>
                </a:solidFill>
                <a:latin typeface="Lato"/>
                <a:ea typeface="Lato"/>
                <a:cs typeface="Lato"/>
                <a:sym typeface="Lato"/>
              </a:rPr>
              <a:t>November </a:t>
            </a:r>
            <a:r>
              <a:rPr lang="en-US" sz="899" spc="42">
                <a:solidFill>
                  <a:srgbClr val="171E1C"/>
                </a:solidFill>
                <a:latin typeface="Lato"/>
                <a:ea typeface="Lato"/>
                <a:cs typeface="Lato"/>
                <a:sym typeface="Lato"/>
              </a:rPr>
              <a:t>2025 - Present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129279" y="5730939"/>
            <a:ext cx="2808306" cy="15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960" spc="-2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EVENT INTERPRETER &amp; COORDINATOR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29279" y="5474185"/>
            <a:ext cx="1223912" cy="18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119">
                <a:solidFill>
                  <a:srgbClr val="E50E75"/>
                </a:solidFill>
                <a:latin typeface="Lato"/>
                <a:ea typeface="Lato"/>
                <a:cs typeface="Lato"/>
                <a:sym typeface="Lato"/>
              </a:rPr>
              <a:t>KPOP NARA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111009" y="5963730"/>
            <a:ext cx="4183134" cy="1128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04672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Interpreted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live Korean–English communication </a:t>
            </a: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between artists and fans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during 2-hour event sessions</a:t>
            </a:r>
          </a:p>
          <a:p>
            <a:pPr algn="l" marL="204672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Facilitated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smooth, engaging interactions in high-energy, public-facing environments</a:t>
            </a:r>
          </a:p>
          <a:p>
            <a:pPr algn="l" marL="204672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Maintained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clarity and accuracy under pressure</a:t>
            </a: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while supporting event coordination</a:t>
            </a:r>
          </a:p>
          <a:p>
            <a:pPr algn="l" marL="204672" indent="-102336" lvl="1">
              <a:lnSpc>
                <a:spcPts val="1327"/>
              </a:lnSpc>
              <a:buFont typeface="Arial"/>
              <a:buChar char="•"/>
            </a:pPr>
            <a:r>
              <a:rPr lang="en-US" sz="9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Strengthened </a:t>
            </a:r>
            <a:r>
              <a:rPr lang="en-US" b="true" sz="94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real-time communication, adaptability, and professionalism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34473" y="7527560"/>
            <a:ext cx="2389326" cy="35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98"/>
              </a:lnSpc>
            </a:pPr>
            <a:r>
              <a:rPr lang="en-US" sz="1012" spc="30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ARTCENTER UG SCHOLARSHIP</a:t>
            </a:r>
          </a:p>
          <a:p>
            <a:pPr algn="just">
              <a:lnSpc>
                <a:spcPts val="1498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434473" y="7895940"/>
            <a:ext cx="988661" cy="156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0"/>
              </a:lnSpc>
              <a:spcBef>
                <a:spcPct val="0"/>
              </a:spcBef>
            </a:pPr>
            <a:r>
              <a:rPr lang="en-US" sz="95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2022 - 2026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34473" y="7680030"/>
            <a:ext cx="1373029" cy="181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2"/>
              </a:lnSpc>
            </a:pPr>
            <a:r>
              <a:rPr lang="en-US" sz="95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Entrance Scholarship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184604" y="7415604"/>
            <a:ext cx="155162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spc="51">
                <a:solidFill>
                  <a:srgbClr val="171E1C"/>
                </a:solidFill>
                <a:latin typeface="Lato Light"/>
                <a:ea typeface="Lato Light"/>
                <a:cs typeface="Lato Light"/>
                <a:sym typeface="Lato Light"/>
              </a:rPr>
              <a:t>INTERESTS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093379" y="7710879"/>
            <a:ext cx="4135329" cy="354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6261" indent="-113131" lvl="1">
              <a:lnSpc>
                <a:spcPts val="1467"/>
              </a:lnSpc>
              <a:buFont typeface="Arial"/>
              <a:buChar char="•"/>
            </a:pPr>
            <a:r>
              <a:rPr lang="en-US" sz="1047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Playing guitar, photography, watching films, reading, and working out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9100" y="1940467"/>
            <a:ext cx="160495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www.yvettesung.com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27603" y="2174519"/>
            <a:ext cx="1826234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yvettesungart@gmail.com</a:t>
            </a:r>
          </a:p>
        </p:txBody>
      </p:sp>
      <p:sp>
        <p:nvSpPr>
          <p:cNvPr name="AutoShape 38" id="38"/>
          <p:cNvSpPr/>
          <p:nvPr/>
        </p:nvSpPr>
        <p:spPr>
          <a:xfrm flipV="true">
            <a:off x="419100" y="7094172"/>
            <a:ext cx="2033365" cy="0"/>
          </a:xfrm>
          <a:prstGeom prst="line">
            <a:avLst/>
          </a:prstGeom>
          <a:ln cap="flat" w="19050">
            <a:solidFill>
              <a:srgbClr val="E1C3D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9" id="39"/>
          <p:cNvSpPr txBox="true"/>
          <p:nvPr/>
        </p:nvSpPr>
        <p:spPr>
          <a:xfrm rot="0">
            <a:off x="427603" y="1732822"/>
            <a:ext cx="160495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@yves.art_</a:t>
            </a:r>
          </a:p>
        </p:txBody>
      </p:sp>
      <p:sp>
        <p:nvSpPr>
          <p:cNvPr name="AutoShape 40" id="40"/>
          <p:cNvSpPr/>
          <p:nvPr/>
        </p:nvSpPr>
        <p:spPr>
          <a:xfrm>
            <a:off x="434473" y="2453919"/>
            <a:ext cx="2017992" cy="0"/>
          </a:xfrm>
          <a:prstGeom prst="line">
            <a:avLst/>
          </a:prstGeom>
          <a:ln cap="flat" w="19050">
            <a:solidFill>
              <a:srgbClr val="E1C3D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DAHGmkjG1cg</dc:identifier>
  <dcterms:modified xsi:type="dcterms:W3CDTF">2011-08-01T06:04:30Z</dcterms:modified>
  <cp:revision>1</cp:revision>
  <dc:title>Copy of Resume Yvette Sung</dc:title>
</cp:coreProperties>
</file>